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0" r:id="rId2"/>
    <p:sldId id="271" r:id="rId3"/>
    <p:sldId id="281" r:id="rId4"/>
    <p:sldId id="282" r:id="rId5"/>
    <p:sldId id="283" r:id="rId6"/>
    <p:sldId id="291" r:id="rId7"/>
    <p:sldId id="292" r:id="rId8"/>
    <p:sldId id="290" r:id="rId9"/>
    <p:sldId id="285" r:id="rId10"/>
    <p:sldId id="287" r:id="rId11"/>
    <p:sldId id="288" r:id="rId12"/>
    <p:sldId id="28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377" autoAdjust="0"/>
  </p:normalViewPr>
  <p:slideViewPr>
    <p:cSldViewPr>
      <p:cViewPr>
        <p:scale>
          <a:sx n="70" d="100"/>
          <a:sy n="70" d="100"/>
        </p:scale>
        <p:origin x="-15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CA38D-C650-4337-AA0F-E8410D57CA09}" type="datetimeFigureOut">
              <a:rPr lang="en-US" smtClean="0"/>
              <a:pPr/>
              <a:t>7/17/2013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3A0C7-E57D-4B1E-9976-D85636ADE90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110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  <a:p>
            <a:r>
              <a:rPr lang="en-GB" baseline="0" dirty="0" smtClean="0"/>
              <a:t>rob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FEB3EF2-C94A-4011-8BBA-99AD5AF4FBBF}" type="datetimeFigureOut">
              <a:rPr lang="en-US" smtClean="0"/>
              <a:pPr/>
              <a:t>7/17/2013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7/17/2013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7/17/2013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EB3EF2-C94A-4011-8BBA-99AD5AF4FBBF}" type="datetimeFigureOut">
              <a:rPr lang="en-US" smtClean="0"/>
              <a:pPr/>
              <a:t>7/17/2013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FEB3EF2-C94A-4011-8BBA-99AD5AF4FBBF}" type="datetimeFigureOut">
              <a:rPr lang="en-US" smtClean="0"/>
              <a:pPr/>
              <a:t>7/17/2013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7/17/2013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7/17/2013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EB3EF2-C94A-4011-8BBA-99AD5AF4FBBF}" type="datetimeFigureOut">
              <a:rPr lang="en-US" smtClean="0"/>
              <a:pPr/>
              <a:t>7/17/2013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7/17/2013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EB3EF2-C94A-4011-8BBA-99AD5AF4FBBF}" type="datetimeFigureOut">
              <a:rPr lang="en-US" smtClean="0"/>
              <a:pPr/>
              <a:t>7/17/2013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EB3EF2-C94A-4011-8BBA-99AD5AF4FBBF}" type="datetimeFigureOut">
              <a:rPr lang="en-US" smtClean="0"/>
              <a:pPr/>
              <a:t>7/17/2013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FEB3EF2-C94A-4011-8BBA-99AD5AF4FBBF}" type="datetimeFigureOut">
              <a:rPr lang="en-US" smtClean="0"/>
              <a:pPr/>
              <a:t>7/17/2013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7356" y="2000240"/>
            <a:ext cx="6715172" cy="1877437"/>
          </a:xfrm>
        </p:spPr>
        <p:txBody>
          <a:bodyPr wrap="square">
            <a:spAutoFit/>
          </a:bodyPr>
          <a:lstStyle/>
          <a:p>
            <a:r>
              <a:rPr lang="en-GB" sz="4400" dirty="0" smtClean="0">
                <a:latin typeface="Calibri" pitchFamily="34" charset="0"/>
              </a:rPr>
              <a:t>Developing A Problem-based Learning Module</a:t>
            </a:r>
            <a:br>
              <a:rPr lang="en-GB" sz="4400" dirty="0" smtClean="0">
                <a:latin typeface="Calibri" pitchFamily="34" charset="0"/>
              </a:rPr>
            </a:br>
            <a:r>
              <a:rPr lang="en-GB" sz="2800" dirty="0" smtClean="0">
                <a:solidFill>
                  <a:srgbClr val="4E5B6F"/>
                </a:solidFill>
                <a:latin typeface="Calibri" pitchFamily="34" charset="0"/>
              </a:rPr>
              <a:t>Practical Group Work Session</a:t>
            </a:r>
            <a:endParaRPr lang="en-GB" sz="4400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860" y="4857760"/>
            <a:ext cx="5715040" cy="1517162"/>
          </a:xfrm>
        </p:spPr>
        <p:txBody>
          <a:bodyPr>
            <a:noAutofit/>
          </a:bodyPr>
          <a:lstStyle/>
          <a:p>
            <a:r>
              <a:rPr lang="en-GB" sz="2800" b="0" dirty="0" smtClean="0">
                <a:latin typeface="Calibri" pitchFamily="34" charset="0"/>
              </a:rPr>
              <a:t>Rob Boast, Staffordshire University</a:t>
            </a:r>
          </a:p>
          <a:p>
            <a:r>
              <a:rPr lang="en-GB" sz="2800" b="0" dirty="0" smtClean="0">
                <a:latin typeface="Calibri" pitchFamily="34" charset="0"/>
              </a:rPr>
              <a:t>Rosemary Tomkinson, University of Manchester</a:t>
            </a:r>
            <a:endParaRPr lang="en-GB" sz="2800" b="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Calibri" pitchFamily="34" charset="0"/>
              </a:rPr>
              <a:t>Views 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from </a:t>
            </a:r>
            <a:r>
              <a:rPr lang="en-US" sz="2800" b="1" dirty="0">
                <a:solidFill>
                  <a:srgbClr val="0070C0"/>
                </a:solidFill>
                <a:latin typeface="Calibri" pitchFamily="34" charset="0"/>
              </a:rPr>
              <a:t>the </a:t>
            </a:r>
            <a:r>
              <a:rPr lang="en-US" sz="2800" b="1" dirty="0" err="1">
                <a:solidFill>
                  <a:srgbClr val="0070C0"/>
                </a:solidFill>
                <a:latin typeface="Calibri" pitchFamily="34" charset="0"/>
              </a:rPr>
              <a:t>Keele</a:t>
            </a:r>
            <a:r>
              <a:rPr lang="en-US" sz="2800" b="1" dirty="0">
                <a:solidFill>
                  <a:srgbClr val="0070C0"/>
                </a:solidFill>
                <a:latin typeface="Calibri" pitchFamily="34" charset="0"/>
              </a:rPr>
              <a:t> Workshop (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30/11/12) . . .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3657600" cy="5616624"/>
          </a:xfrm>
        </p:spPr>
        <p:txBody>
          <a:bodyPr>
            <a:normAutofit fontScale="92500" lnSpcReduction="20000"/>
          </a:bodyPr>
          <a:lstStyle/>
          <a:p>
            <a:pPr lvl="0">
              <a:spcAft>
                <a:spcPts val="600"/>
              </a:spcAft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Opportunities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Calibri" pitchFamily="34" charset="0"/>
                <a:cs typeface="Calibri" pitchFamily="34" charset="0"/>
              </a:rPr>
              <a:t>‘Real project approach’</a:t>
            </a:r>
          </a:p>
          <a:p>
            <a:pPr lvl="2">
              <a:lnSpc>
                <a:spcPct val="110000"/>
              </a:lnSpc>
              <a:spcBef>
                <a:spcPts val="40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Looking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to the future – one world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multidisciplinary</a:t>
            </a:r>
          </a:p>
          <a:p>
            <a:pPr lvl="2">
              <a:lnSpc>
                <a:spcPct val="110000"/>
              </a:lnSpc>
              <a:spcBef>
                <a:spcPts val="40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Interdisciplinary </a:t>
            </a:r>
            <a:r>
              <a:rPr lang="en-US" dirty="0">
                <a:latin typeface="Calibri" pitchFamily="34" charset="0"/>
                <a:cs typeface="Calibri" pitchFamily="34" charset="0"/>
              </a:rPr>
              <a:t>working / disciplinary culture awareness</a:t>
            </a:r>
          </a:p>
          <a:p>
            <a:pPr lvl="2">
              <a:lnSpc>
                <a:spcPct val="110000"/>
              </a:lnSpc>
              <a:spcBef>
                <a:spcPts val="40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Authentic </a:t>
            </a:r>
            <a:r>
              <a:rPr lang="en-US" dirty="0">
                <a:latin typeface="Calibri" pitchFamily="34" charset="0"/>
                <a:cs typeface="Calibri" pitchFamily="34" charset="0"/>
              </a:rPr>
              <a:t>briefs – students doing a real project with others</a:t>
            </a:r>
          </a:p>
          <a:p>
            <a:pPr lvl="2">
              <a:lnSpc>
                <a:spcPct val="110000"/>
              </a:lnSpc>
              <a:spcBef>
                <a:spcPts val="40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Students </a:t>
            </a:r>
            <a:r>
              <a:rPr lang="en-US" dirty="0">
                <a:latin typeface="Calibri" pitchFamily="34" charset="0"/>
                <a:cs typeface="Calibri" pitchFamily="34" charset="0"/>
              </a:rPr>
              <a:t>design for schools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env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sus</a:t>
            </a:r>
            <a:r>
              <a:rPr lang="en-US" dirty="0">
                <a:latin typeface="Calibri" pitchFamily="34" charset="0"/>
                <a:cs typeface="Calibri" pitchFamily="34" charset="0"/>
              </a:rPr>
              <a:t> – taster days</a:t>
            </a:r>
          </a:p>
          <a:p>
            <a:pPr lvl="2">
              <a:lnSpc>
                <a:spcPct val="110000"/>
              </a:lnSpc>
              <a:spcBef>
                <a:spcPts val="40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Collaborate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with schools</a:t>
            </a:r>
          </a:p>
          <a:p>
            <a:pPr lvl="2">
              <a:lnSpc>
                <a:spcPct val="110000"/>
              </a:lnSpc>
              <a:spcBef>
                <a:spcPts val="40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Outreach </a:t>
            </a:r>
            <a:r>
              <a:rPr lang="en-US" dirty="0">
                <a:latin typeface="Calibri" pitchFamily="34" charset="0"/>
                <a:cs typeface="Calibri" pitchFamily="34" charset="0"/>
              </a:rPr>
              <a:t>opportunities</a:t>
            </a:r>
          </a:p>
          <a:p>
            <a:pPr lvl="2">
              <a:lnSpc>
                <a:spcPct val="110000"/>
              </a:lnSpc>
              <a:spcBef>
                <a:spcPts val="40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Citizenship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lvl="2">
              <a:lnSpc>
                <a:spcPct val="110000"/>
              </a:lnSpc>
              <a:spcBef>
                <a:spcPts val="40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Engagement </a:t>
            </a:r>
            <a:r>
              <a:rPr lang="en-US" dirty="0">
                <a:latin typeface="Calibri" pitchFamily="34" charset="0"/>
                <a:cs typeface="Calibri" pitchFamily="34" charset="0"/>
              </a:rPr>
              <a:t>creating the meaningful</a:t>
            </a:r>
          </a:p>
          <a:p>
            <a:pPr lvl="2">
              <a:lnSpc>
                <a:spcPct val="110000"/>
              </a:lnSpc>
              <a:spcBef>
                <a:spcPts val="40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Change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agents – what can be applied – action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research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270248" y="1052736"/>
            <a:ext cx="3657600" cy="5472608"/>
          </a:xfrm>
        </p:spPr>
        <p:txBody>
          <a:bodyPr>
            <a:normAutofit fontScale="92500" lnSpcReduction="20000"/>
          </a:bodyPr>
          <a:lstStyle/>
          <a:p>
            <a:pPr lvl="1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‘Assessment’</a:t>
            </a:r>
          </a:p>
          <a:p>
            <a:pPr lvl="2">
              <a:lnSpc>
                <a:spcPct val="12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Negotiated </a:t>
            </a:r>
            <a:r>
              <a:rPr lang="en-US" dirty="0">
                <a:latin typeface="Calibri" pitchFamily="34" charset="0"/>
                <a:cs typeface="Calibri" pitchFamily="34" charset="0"/>
              </a:rPr>
              <a:t>assessment – empowerment</a:t>
            </a:r>
          </a:p>
          <a:p>
            <a:pPr lvl="2">
              <a:lnSpc>
                <a:spcPct val="12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Assessment </a:t>
            </a:r>
            <a:r>
              <a:rPr lang="en-US" dirty="0">
                <a:latin typeface="Calibri" pitchFamily="34" charset="0"/>
                <a:cs typeface="Calibri" pitchFamily="34" charset="0"/>
              </a:rPr>
              <a:t>design awareness</a:t>
            </a:r>
          </a:p>
          <a:p>
            <a:pPr lvl="2">
              <a:lnSpc>
                <a:spcPct val="12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Deliver </a:t>
            </a:r>
            <a:r>
              <a:rPr lang="en-US" dirty="0">
                <a:latin typeface="Calibri" pitchFamily="34" charset="0"/>
                <a:cs typeface="Calibri" pitchFamily="34" charset="0"/>
              </a:rPr>
              <a:t>assessment feedback dialogue</a:t>
            </a:r>
          </a:p>
          <a:p>
            <a:pPr lvl="2">
              <a:lnSpc>
                <a:spcPct val="12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Peer </a:t>
            </a:r>
            <a:r>
              <a:rPr lang="en-US" dirty="0">
                <a:latin typeface="Calibri" pitchFamily="34" charset="0"/>
                <a:cs typeface="Calibri" pitchFamily="34" charset="0"/>
              </a:rPr>
              <a:t>review and reflective responding</a:t>
            </a:r>
          </a:p>
          <a:p>
            <a:pPr lvl="2"/>
            <a:endParaRPr lang="en-US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‘Sustainable development agenda’</a:t>
            </a:r>
          </a:p>
          <a:p>
            <a:pPr lvl="2">
              <a:lnSpc>
                <a:spcPct val="12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Enhancing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SD in the curricula</a:t>
            </a:r>
          </a:p>
          <a:p>
            <a:pPr lvl="2">
              <a:lnSpc>
                <a:spcPct val="12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Personal </a:t>
            </a:r>
            <a:r>
              <a:rPr lang="en-US" dirty="0">
                <a:latin typeface="Calibri" pitchFamily="34" charset="0"/>
                <a:cs typeface="Calibri" pitchFamily="34" charset="0"/>
              </a:rPr>
              <a:t>- Local – regional – global nested issues</a:t>
            </a:r>
          </a:p>
          <a:p>
            <a:pPr lvl="2">
              <a:lnSpc>
                <a:spcPct val="12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Multiple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player – people, communities, business</a:t>
            </a:r>
          </a:p>
          <a:p>
            <a:pPr lvl="2">
              <a:lnSpc>
                <a:spcPct val="12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Green journey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357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Calibri" pitchFamily="34" charset="0"/>
              </a:rPr>
              <a:t>Views 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from </a:t>
            </a:r>
            <a:r>
              <a:rPr lang="en-US" sz="2800" b="1" dirty="0">
                <a:solidFill>
                  <a:srgbClr val="0070C0"/>
                </a:solidFill>
                <a:latin typeface="Calibri" pitchFamily="34" charset="0"/>
              </a:rPr>
              <a:t>the </a:t>
            </a:r>
            <a:r>
              <a:rPr lang="en-US" sz="2800" b="1" dirty="0" err="1">
                <a:solidFill>
                  <a:srgbClr val="0070C0"/>
                </a:solidFill>
                <a:latin typeface="Calibri" pitchFamily="34" charset="0"/>
              </a:rPr>
              <a:t>Keele</a:t>
            </a:r>
            <a:r>
              <a:rPr lang="en-US" sz="2800" b="1" dirty="0">
                <a:solidFill>
                  <a:srgbClr val="0070C0"/>
                </a:solidFill>
                <a:latin typeface="Calibri" pitchFamily="34" charset="0"/>
              </a:rPr>
              <a:t> Workshop (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30/11/12) . . .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3657600" cy="5616624"/>
          </a:xfrm>
        </p:spPr>
        <p:txBody>
          <a:bodyPr>
            <a:normAutofit fontScale="92500" lnSpcReduction="10000"/>
          </a:bodyPr>
          <a:lstStyle/>
          <a:p>
            <a:pPr lvl="0">
              <a:spcAft>
                <a:spcPts val="600"/>
              </a:spcAft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Challenges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‘University management’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Buy in from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University / feasibility </a:t>
            </a:r>
            <a:r>
              <a:rPr lang="en-US" dirty="0">
                <a:latin typeface="Calibri" pitchFamily="34" charset="0"/>
                <a:cs typeface="Calibri" pitchFamily="34" charset="0"/>
              </a:rPr>
              <a:t>of module ideas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Staff time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Timetabling 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Recruitment / training / rewarding of final year facilitators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Logistics of online learning  - training students to use tools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2">
              <a:lnSpc>
                <a:spcPct val="110000"/>
              </a:lnSpc>
              <a:spcBef>
                <a:spcPts val="600"/>
              </a:spcBef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270248" y="1052736"/>
            <a:ext cx="3657600" cy="5472608"/>
          </a:xfrm>
        </p:spPr>
        <p:txBody>
          <a:bodyPr>
            <a:normAutofit fontScale="92500" lnSpcReduction="10000"/>
          </a:bodyPr>
          <a:lstStyle/>
          <a:p>
            <a:pPr lvl="1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 ‘Students - getting it’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Name of module – selling to students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Concept of the module buy in from students – ideological aims of the module 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Contested terms – ‘sustainability’, ‘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community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‘</a:t>
            </a:r>
            <a:r>
              <a:rPr lang="en-US" dirty="0">
                <a:latin typeface="Calibri" pitchFamily="34" charset="0"/>
                <a:cs typeface="Calibri" pitchFamily="34" charset="0"/>
              </a:rPr>
              <a:t>Students – group working’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Students </a:t>
            </a:r>
            <a:r>
              <a:rPr lang="en-US" dirty="0">
                <a:latin typeface="Calibri" pitchFamily="34" charset="0"/>
                <a:cs typeface="Calibri" pitchFamily="34" charset="0"/>
              </a:rPr>
              <a:t>not knowing each other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Passenger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students 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Peer </a:t>
            </a:r>
            <a:r>
              <a:rPr lang="en-US" dirty="0">
                <a:latin typeface="Calibri" pitchFamily="34" charset="0"/>
                <a:cs typeface="Calibri" pitchFamily="34" charset="0"/>
              </a:rPr>
              <a:t>assessment can cause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conflicts</a:t>
            </a:r>
          </a:p>
        </p:txBody>
      </p:sp>
    </p:spTree>
    <p:extLst>
      <p:ext uri="{BB962C8B-B14F-4D97-AF65-F5344CB8AC3E}">
        <p14:creationId xmlns:p14="http://schemas.microsoft.com/office/powerpoint/2010/main" val="376342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Calibri" pitchFamily="34" charset="0"/>
              </a:rPr>
              <a:t>Views 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from </a:t>
            </a:r>
            <a:r>
              <a:rPr lang="en-US" sz="2800" b="1" dirty="0">
                <a:solidFill>
                  <a:srgbClr val="0070C0"/>
                </a:solidFill>
                <a:latin typeface="Calibri" pitchFamily="34" charset="0"/>
              </a:rPr>
              <a:t>the </a:t>
            </a:r>
            <a:r>
              <a:rPr lang="en-US" sz="2800" b="1" dirty="0" err="1">
                <a:solidFill>
                  <a:srgbClr val="0070C0"/>
                </a:solidFill>
                <a:latin typeface="Calibri" pitchFamily="34" charset="0"/>
              </a:rPr>
              <a:t>Keele</a:t>
            </a:r>
            <a:r>
              <a:rPr lang="en-US" sz="2800" b="1" dirty="0">
                <a:solidFill>
                  <a:srgbClr val="0070C0"/>
                </a:solidFill>
                <a:latin typeface="Calibri" pitchFamily="34" charset="0"/>
              </a:rPr>
              <a:t> Workshop (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30/11/12) . . .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355160" cy="5616624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Challenges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Calibri" pitchFamily="34" charset="0"/>
                <a:cs typeface="Calibri" pitchFamily="34" charset="0"/>
              </a:rPr>
              <a:t>‘Different Learning’</a:t>
            </a:r>
          </a:p>
          <a:p>
            <a:pPr lvl="2">
              <a:spcAft>
                <a:spcPts val="600"/>
              </a:spcAft>
            </a:pPr>
            <a:r>
              <a:rPr lang="en-US" dirty="0">
                <a:latin typeface="Calibri" pitchFamily="34" charset="0"/>
                <a:cs typeface="Calibri" pitchFamily="34" charset="0"/>
              </a:rPr>
              <a:t>Respect for different disciplinary backgrounds</a:t>
            </a:r>
          </a:p>
          <a:p>
            <a:pPr lvl="2">
              <a:spcAft>
                <a:spcPts val="600"/>
              </a:spcAft>
            </a:pPr>
            <a:r>
              <a:rPr lang="en-US" dirty="0">
                <a:latin typeface="Calibri" pitchFamily="34" charset="0"/>
                <a:cs typeface="Calibri" pitchFamily="34" charset="0"/>
              </a:rPr>
              <a:t>Learning styles – disciplinary styles </a:t>
            </a:r>
          </a:p>
          <a:p>
            <a:pPr lvl="2">
              <a:spcAft>
                <a:spcPts val="600"/>
              </a:spcAft>
            </a:pPr>
            <a:r>
              <a:rPr lang="en-US" dirty="0">
                <a:latin typeface="Calibri" pitchFamily="34" charset="0"/>
                <a:cs typeface="Calibri" pitchFamily="34" charset="0"/>
              </a:rPr>
              <a:t>International / cultural differences between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students</a:t>
            </a:r>
          </a:p>
          <a:p>
            <a:pPr lvl="2">
              <a:spcAft>
                <a:spcPts val="600"/>
              </a:spcAft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Agreeing </a:t>
            </a:r>
            <a:r>
              <a:rPr lang="en-US" dirty="0">
                <a:latin typeface="Calibri" pitchFamily="34" charset="0"/>
                <a:cs typeface="Calibri" pitchFamily="34" charset="0"/>
              </a:rPr>
              <a:t>on assessments – flexibility of assessments</a:t>
            </a:r>
          </a:p>
          <a:p>
            <a:pPr lvl="2">
              <a:spcAft>
                <a:spcPts val="600"/>
              </a:spcAft>
            </a:pPr>
            <a:r>
              <a:rPr lang="en-US" dirty="0">
                <a:latin typeface="Calibri" pitchFamily="34" charset="0"/>
                <a:cs typeface="Calibri" pitchFamily="34" charset="0"/>
              </a:rPr>
              <a:t>Different level students working together – different learning outcomes / assessments / motivations</a:t>
            </a:r>
          </a:p>
          <a:p>
            <a:pPr lvl="0">
              <a:spcAft>
                <a:spcPts val="600"/>
              </a:spcAft>
            </a:pPr>
            <a:endParaRPr lang="en-GB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54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  <a:latin typeface="Calibri" pitchFamily="34" charset="0"/>
              </a:rPr>
              <a:t>The Brief – the V-C again . . 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en-US" dirty="0">
                <a:latin typeface="Calibri" pitchFamily="34" charset="0"/>
              </a:rPr>
              <a:t>Your vice-chancellor, after reviewing the Green League tables, has determined that one, of a number of responses that they would like to see implemented, is for all academic departments to incorporate a sustainability </a:t>
            </a:r>
            <a:r>
              <a:rPr lang="en-US" dirty="0" smtClean="0">
                <a:latin typeface="Calibri" pitchFamily="34" charset="0"/>
              </a:rPr>
              <a:t>themed module into </a:t>
            </a:r>
            <a:r>
              <a:rPr lang="en-US" dirty="0">
                <a:latin typeface="Calibri" pitchFamily="34" charset="0"/>
              </a:rPr>
              <a:t>one ‘champion’ on-campus degree </a:t>
            </a:r>
            <a:r>
              <a:rPr lang="en-US" dirty="0" err="1">
                <a:latin typeface="Calibri" pitchFamily="34" charset="0"/>
              </a:rPr>
              <a:t>programme</a:t>
            </a:r>
            <a:r>
              <a:rPr lang="en-US" dirty="0">
                <a:latin typeface="Calibri" pitchFamily="34" charset="0"/>
              </a:rPr>
              <a:t>.</a:t>
            </a:r>
          </a:p>
          <a:p>
            <a:pPr lvl="0">
              <a:spcAft>
                <a:spcPts val="600"/>
              </a:spcAft>
            </a:pPr>
            <a:r>
              <a:rPr lang="en-US" dirty="0">
                <a:latin typeface="Calibri" pitchFamily="34" charset="0"/>
              </a:rPr>
              <a:t>The </a:t>
            </a:r>
            <a:r>
              <a:rPr lang="en-US" dirty="0" smtClean="0">
                <a:latin typeface="Calibri" pitchFamily="34" charset="0"/>
              </a:rPr>
              <a:t>v-c </a:t>
            </a:r>
            <a:r>
              <a:rPr lang="en-US" dirty="0">
                <a:latin typeface="Calibri" pitchFamily="34" charset="0"/>
              </a:rPr>
              <a:t>sees this module as being essentially a problem-based, student-</a:t>
            </a:r>
            <a:r>
              <a:rPr lang="en-US" dirty="0" err="1">
                <a:latin typeface="Calibri" pitchFamily="34" charset="0"/>
              </a:rPr>
              <a:t>centred</a:t>
            </a:r>
            <a:r>
              <a:rPr lang="en-US" dirty="0">
                <a:latin typeface="Calibri" pitchFamily="34" charset="0"/>
              </a:rPr>
              <a:t> module with students working in small teams </a:t>
            </a:r>
            <a:r>
              <a:rPr lang="en-US" dirty="0" smtClean="0">
                <a:latin typeface="Calibri" pitchFamily="34" charset="0"/>
              </a:rPr>
              <a:t>developing </a:t>
            </a:r>
            <a:r>
              <a:rPr lang="en-US" dirty="0">
                <a:latin typeface="Calibri" pitchFamily="34" charset="0"/>
              </a:rPr>
              <a:t>a whole raft of </a:t>
            </a:r>
            <a:r>
              <a:rPr lang="en-US" dirty="0" smtClean="0">
                <a:latin typeface="Calibri" pitchFamily="34" charset="0"/>
              </a:rPr>
              <a:t>graduate attributes / transferable skills </a:t>
            </a:r>
            <a:r>
              <a:rPr lang="en-US" dirty="0">
                <a:latin typeface="Calibri" pitchFamily="34" charset="0"/>
              </a:rPr>
              <a:t>along the way.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  <a:latin typeface="Calibri" pitchFamily="34" charset="0"/>
              </a:rPr>
              <a:t>The Brief Continued . . 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en-US" dirty="0">
                <a:latin typeface="Calibri" pitchFamily="34" charset="0"/>
              </a:rPr>
              <a:t>Your </a:t>
            </a:r>
            <a:r>
              <a:rPr lang="en-US" dirty="0" smtClean="0">
                <a:latin typeface="Calibri" pitchFamily="34" charset="0"/>
              </a:rPr>
              <a:t>v-c </a:t>
            </a:r>
            <a:r>
              <a:rPr lang="en-US" dirty="0">
                <a:latin typeface="Calibri" pitchFamily="34" charset="0"/>
              </a:rPr>
              <a:t>understands that ‘one-size-does-NOT-fit-all’ and so there are a number of design scenarios . . . but they </a:t>
            </a:r>
            <a:r>
              <a:rPr lang="en-US" dirty="0" smtClean="0">
                <a:latin typeface="Calibri" pitchFamily="34" charset="0"/>
              </a:rPr>
              <a:t>ideally use </a:t>
            </a:r>
            <a:r>
              <a:rPr lang="en-US" dirty="0">
                <a:latin typeface="Calibri" pitchFamily="34" charset="0"/>
              </a:rPr>
              <a:t>technology supported </a:t>
            </a:r>
            <a:r>
              <a:rPr lang="en-US" dirty="0" smtClean="0">
                <a:latin typeface="Calibri" pitchFamily="34" charset="0"/>
              </a:rPr>
              <a:t>learning.</a:t>
            </a:r>
            <a:endParaRPr lang="en-US" dirty="0">
              <a:latin typeface="Calibri" pitchFamily="34" charset="0"/>
            </a:endParaRPr>
          </a:p>
          <a:p>
            <a:pPr lvl="0">
              <a:spcAft>
                <a:spcPts val="600"/>
              </a:spcAft>
            </a:pPr>
            <a:r>
              <a:rPr lang="en-US" dirty="0" smtClean="0">
                <a:latin typeface="Calibri" pitchFamily="34" charset="0"/>
              </a:rPr>
              <a:t>Your </a:t>
            </a:r>
            <a:r>
              <a:rPr lang="en-US" dirty="0">
                <a:latin typeface="Calibri" pitchFamily="34" charset="0"/>
              </a:rPr>
              <a:t>team </a:t>
            </a:r>
            <a:r>
              <a:rPr lang="en-US" dirty="0" smtClean="0">
                <a:latin typeface="Calibri" pitchFamily="34" charset="0"/>
              </a:rPr>
              <a:t>has </a:t>
            </a:r>
            <a:r>
              <a:rPr lang="en-US" dirty="0">
                <a:latin typeface="Calibri" pitchFamily="34" charset="0"/>
              </a:rPr>
              <a:t>volunteered / been encouraged to be a </a:t>
            </a:r>
            <a:r>
              <a:rPr lang="en-US" dirty="0" err="1">
                <a:latin typeface="Calibri" pitchFamily="34" charset="0"/>
              </a:rPr>
              <a:t>pbl</a:t>
            </a:r>
            <a:r>
              <a:rPr lang="en-US" dirty="0">
                <a:latin typeface="Calibri" pitchFamily="34" charset="0"/>
              </a:rPr>
              <a:t>-sustainability </a:t>
            </a:r>
            <a:r>
              <a:rPr lang="en-US" dirty="0" smtClean="0">
                <a:latin typeface="Calibri" pitchFamily="34" charset="0"/>
              </a:rPr>
              <a:t>/ skills champion</a:t>
            </a:r>
            <a:r>
              <a:rPr lang="en-US" dirty="0">
                <a:latin typeface="Calibri" pitchFamily="34" charset="0"/>
              </a:rPr>
              <a:t>!</a:t>
            </a:r>
          </a:p>
          <a:p>
            <a:pPr lvl="0">
              <a:spcAft>
                <a:spcPts val="600"/>
              </a:spcAft>
            </a:pPr>
            <a:r>
              <a:rPr lang="en-US" dirty="0">
                <a:latin typeface="Calibri" pitchFamily="34" charset="0"/>
              </a:rPr>
              <a:t>Choose one of the </a:t>
            </a:r>
            <a:r>
              <a:rPr lang="en-US" dirty="0" smtClean="0">
                <a:latin typeface="Calibri" pitchFamily="34" charset="0"/>
              </a:rPr>
              <a:t>scenarios </a:t>
            </a:r>
            <a:r>
              <a:rPr lang="en-US" dirty="0">
                <a:latin typeface="Calibri" pitchFamily="34" charset="0"/>
              </a:rPr>
              <a:t>(next slide) and </a:t>
            </a:r>
            <a:r>
              <a:rPr lang="en-US" dirty="0" smtClean="0">
                <a:latin typeface="Calibri" pitchFamily="34" charset="0"/>
              </a:rPr>
              <a:t>map out </a:t>
            </a:r>
            <a:r>
              <a:rPr lang="en-US" dirty="0">
                <a:latin typeface="Calibri" pitchFamily="34" charset="0"/>
              </a:rPr>
              <a:t>a workable </a:t>
            </a:r>
            <a:r>
              <a:rPr lang="en-US" dirty="0" smtClean="0">
                <a:latin typeface="Calibri" pitchFamily="34" charset="0"/>
              </a:rPr>
              <a:t>12 week module meeting </a:t>
            </a:r>
            <a:r>
              <a:rPr lang="en-US" dirty="0">
                <a:latin typeface="Calibri" pitchFamily="34" charset="0"/>
              </a:rPr>
              <a:t>the key design criteria (see later). </a:t>
            </a:r>
          </a:p>
          <a:p>
            <a:pPr lvl="0">
              <a:spcAft>
                <a:spcPts val="600"/>
              </a:spcAft>
            </a:pPr>
            <a:r>
              <a:rPr lang="en-US" dirty="0">
                <a:latin typeface="Calibri" pitchFamily="34" charset="0"/>
              </a:rPr>
              <a:t>Your </a:t>
            </a:r>
            <a:r>
              <a:rPr lang="en-US" dirty="0" smtClean="0">
                <a:latin typeface="Calibri" pitchFamily="34" charset="0"/>
              </a:rPr>
              <a:t>v-c requires a 5 </a:t>
            </a:r>
            <a:r>
              <a:rPr lang="en-US" dirty="0">
                <a:latin typeface="Calibri" pitchFamily="34" charset="0"/>
              </a:rPr>
              <a:t>min ‘pitch’ of your champion </a:t>
            </a:r>
            <a:r>
              <a:rPr lang="en-US" dirty="0" smtClean="0">
                <a:latin typeface="Calibri" pitchFamily="34" charset="0"/>
              </a:rPr>
              <a:t>module.  </a:t>
            </a:r>
          </a:p>
          <a:p>
            <a:pPr lvl="0">
              <a:spcAft>
                <a:spcPts val="600"/>
              </a:spcAft>
            </a:pPr>
            <a:r>
              <a:rPr lang="en-US" dirty="0" smtClean="0">
                <a:latin typeface="Calibri" pitchFamily="34" charset="0"/>
              </a:rPr>
              <a:t>30 </a:t>
            </a:r>
            <a:r>
              <a:rPr lang="en-US" dirty="0" err="1" smtClean="0">
                <a:latin typeface="Calibri" pitchFamily="34" charset="0"/>
              </a:rPr>
              <a:t>mins</a:t>
            </a:r>
            <a:r>
              <a:rPr lang="en-US" dirty="0" smtClean="0">
                <a:latin typeface="Calibri" pitchFamily="34" charset="0"/>
              </a:rPr>
              <a:t> – go, good </a:t>
            </a:r>
            <a:r>
              <a:rPr lang="en-US" dirty="0">
                <a:latin typeface="Calibri" pitchFamily="34" charset="0"/>
              </a:rPr>
              <a:t>luck!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66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  <a:latin typeface="Calibri" pitchFamily="34" charset="0"/>
              </a:rPr>
              <a:t>The Scenarios . . .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9552" y="1600200"/>
            <a:ext cx="7388296" cy="4853136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b="1" dirty="0" smtClean="0">
                <a:latin typeface="Calibri" pitchFamily="34" charset="0"/>
              </a:rPr>
              <a:t>Scenario </a:t>
            </a:r>
            <a:r>
              <a:rPr lang="en-US" b="1" dirty="0"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: </a:t>
            </a:r>
            <a:r>
              <a:rPr lang="en-US" dirty="0" smtClean="0">
                <a:latin typeface="Calibri" pitchFamily="34" charset="0"/>
              </a:rPr>
              <a:t>Rivers of Flowers / Pollen Patch – students bring their subject discipline to this x-University project.  Provide an exemplar module ‘shell’ for a specific level.</a:t>
            </a:r>
          </a:p>
          <a:p>
            <a:pPr lvl="0">
              <a:spcAft>
                <a:spcPts val="600"/>
              </a:spcAft>
            </a:pPr>
            <a:r>
              <a:rPr lang="en-US" b="1" dirty="0" smtClean="0">
                <a:solidFill>
                  <a:srgbClr val="0070C0"/>
                </a:solidFill>
                <a:latin typeface="Calibri" pitchFamily="34" charset="0"/>
              </a:rPr>
              <a:t>Scenario </a:t>
            </a:r>
            <a:r>
              <a:rPr lang="en-US" b="1" dirty="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dirty="0">
                <a:solidFill>
                  <a:srgbClr val="0070C0"/>
                </a:solidFill>
                <a:latin typeface="Calibri" pitchFamily="34" charset="0"/>
              </a:rPr>
              <a:t>: </a:t>
            </a:r>
            <a:r>
              <a:rPr lang="en-US" dirty="0" smtClean="0">
                <a:solidFill>
                  <a:srgbClr val="0070C0"/>
                </a:solidFill>
                <a:latin typeface="Calibri" pitchFamily="34" charset="0"/>
              </a:rPr>
              <a:t>Greening the University – ‘Core Curriculum’ – </a:t>
            </a:r>
            <a:r>
              <a:rPr lang="en-US" dirty="0">
                <a:solidFill>
                  <a:srgbClr val="0070C0"/>
                </a:solidFill>
                <a:latin typeface="Calibri" pitchFamily="34" charset="0"/>
              </a:rPr>
              <a:t>students </a:t>
            </a:r>
            <a:r>
              <a:rPr lang="en-US" dirty="0" smtClean="0">
                <a:solidFill>
                  <a:srgbClr val="0070C0"/>
                </a:solidFill>
                <a:latin typeface="Calibri" pitchFamily="34" charset="0"/>
              </a:rPr>
              <a:t>bring their </a:t>
            </a:r>
            <a:r>
              <a:rPr lang="en-US" dirty="0">
                <a:solidFill>
                  <a:srgbClr val="0070C0"/>
                </a:solidFill>
                <a:latin typeface="Calibri" pitchFamily="34" charset="0"/>
              </a:rPr>
              <a:t>subject discipline </a:t>
            </a:r>
            <a:r>
              <a:rPr lang="en-US" dirty="0" smtClean="0">
                <a:solidFill>
                  <a:srgbClr val="0070C0"/>
                </a:solidFill>
                <a:latin typeface="Calibri" pitchFamily="34" charset="0"/>
              </a:rPr>
              <a:t>to </a:t>
            </a:r>
            <a:r>
              <a:rPr lang="en-US" dirty="0">
                <a:solidFill>
                  <a:srgbClr val="0070C0"/>
                </a:solidFill>
                <a:latin typeface="Calibri" pitchFamily="34" charset="0"/>
              </a:rPr>
              <a:t>this x-University project.  Provide an exemplar module ‘shell’ for a specific </a:t>
            </a:r>
            <a:r>
              <a:rPr lang="en-US" dirty="0" smtClean="0">
                <a:solidFill>
                  <a:srgbClr val="0070C0"/>
                </a:solidFill>
                <a:latin typeface="Calibri" pitchFamily="34" charset="0"/>
              </a:rPr>
              <a:t>level</a:t>
            </a:r>
            <a:r>
              <a:rPr lang="en-US" dirty="0">
                <a:solidFill>
                  <a:srgbClr val="0070C0"/>
                </a:solidFill>
                <a:latin typeface="Calibri" pitchFamily="34" charset="0"/>
              </a:rPr>
              <a:t>.</a:t>
            </a:r>
            <a:endParaRPr lang="en-US" sz="11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Scenario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 Campus Sustainability Challenge – interdisciplinary / inter-level module(s) that is focused </a:t>
            </a:r>
            <a:r>
              <a:rPr lang="en-US" smtClean="0">
                <a:latin typeface="Calibri" pitchFamily="34" charset="0"/>
                <a:cs typeface="Calibri" pitchFamily="34" charset="0"/>
              </a:rPr>
              <a:t>on transforming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the sustainability of the campus.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b="1" dirty="0">
                <a:solidFill>
                  <a:srgbClr val="0070C0"/>
                </a:solidFill>
                <a:latin typeface="Calibri" pitchFamily="34" charset="0"/>
              </a:rPr>
              <a:t>Scenario 4</a:t>
            </a:r>
            <a:r>
              <a:rPr lang="en-US" dirty="0" smtClean="0">
                <a:solidFill>
                  <a:srgbClr val="0070C0"/>
                </a:solidFill>
                <a:latin typeface="Calibri" pitchFamily="34" charset="0"/>
              </a:rPr>
              <a:t>: Curriculum Development Design for Sustainability – a module for final year students reflecting on and redesigning the curricula focusing on employability and working with alumni.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Scenario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5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 Green Apprentice – sustainability consultancy module for transforming the university estate / curricula.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80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-171400"/>
            <a:ext cx="7467600" cy="1143000"/>
          </a:xfrm>
        </p:spPr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  <a:latin typeface="Calibri" pitchFamily="34" charset="0"/>
              </a:rPr>
              <a:t>The Design Criteria . . 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5069160"/>
          </a:xfrm>
        </p:spPr>
        <p:txBody>
          <a:bodyPr>
            <a:normAutofit lnSpcReduction="10000"/>
          </a:bodyPr>
          <a:lstStyle/>
          <a:p>
            <a:pPr lvl="0">
              <a:spcAft>
                <a:spcPts val="600"/>
              </a:spcAft>
              <a:buClr>
                <a:srgbClr val="7FD13B"/>
              </a:buClr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What </a:t>
            </a:r>
            <a:r>
              <a:rPr lang="en-US" dirty="0" smtClean="0">
                <a:solidFill>
                  <a:prstClr val="black"/>
                </a:solidFill>
                <a:latin typeface="Calibri" pitchFamily="34" charset="0"/>
              </a:rPr>
              <a:t>would be the key ‘problem’ theme of the module?</a:t>
            </a:r>
            <a:endParaRPr lang="en-US" dirty="0">
              <a:solidFill>
                <a:prstClr val="black"/>
              </a:solidFill>
              <a:latin typeface="Calibri" pitchFamily="34" charset="0"/>
            </a:endParaRPr>
          </a:p>
          <a:p>
            <a:pPr lvl="0">
              <a:spcAft>
                <a:spcPts val="600"/>
              </a:spcAft>
            </a:pPr>
            <a:r>
              <a:rPr lang="en-US" dirty="0" smtClean="0">
                <a:latin typeface="Calibri" pitchFamily="34" charset="0"/>
              </a:rPr>
              <a:t>What </a:t>
            </a:r>
            <a:r>
              <a:rPr lang="en-US" dirty="0">
                <a:latin typeface="Calibri" pitchFamily="34" charset="0"/>
              </a:rPr>
              <a:t>are the key needs / skills / </a:t>
            </a:r>
            <a:r>
              <a:rPr lang="en-US" dirty="0" smtClean="0">
                <a:latin typeface="Calibri" pitchFamily="34" charset="0"/>
              </a:rPr>
              <a:t>attributes would the module try to develop?</a:t>
            </a:r>
            <a:endParaRPr lang="en-US" dirty="0">
              <a:latin typeface="Calibri" pitchFamily="34" charset="0"/>
            </a:endParaRPr>
          </a:p>
          <a:p>
            <a:pPr lvl="0">
              <a:spcAft>
                <a:spcPts val="600"/>
              </a:spcAft>
            </a:pPr>
            <a:r>
              <a:rPr lang="en-US" dirty="0" smtClean="0">
                <a:latin typeface="Calibri" pitchFamily="34" charset="0"/>
              </a:rPr>
              <a:t>What would be the key delivery challenges?</a:t>
            </a:r>
          </a:p>
          <a:p>
            <a:pPr lvl="0">
              <a:spcAft>
                <a:spcPts val="600"/>
              </a:spcAft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How might </a:t>
            </a:r>
            <a:r>
              <a:rPr lang="en-US" dirty="0">
                <a:latin typeface="Calibri" pitchFamily="34" charset="0"/>
                <a:cs typeface="Calibri" pitchFamily="34" charset="0"/>
              </a:rPr>
              <a:t>you ensure successful  group working?</a:t>
            </a:r>
          </a:p>
          <a:p>
            <a:pPr lvl="0">
              <a:spcAft>
                <a:spcPts val="600"/>
              </a:spcAft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853136"/>
          </a:xfrm>
        </p:spPr>
        <p:txBody>
          <a:bodyPr>
            <a:normAutofit lnSpcReduction="10000"/>
          </a:bodyPr>
          <a:lstStyle/>
          <a:p>
            <a:pPr marL="274320" lvl="1">
              <a:spcBef>
                <a:spcPts val="600"/>
              </a:spcBef>
              <a:spcAft>
                <a:spcPts val="600"/>
              </a:spcAft>
              <a:buSzPct val="70000"/>
              <a:buFont typeface="Wingdings"/>
              <a:buChar char="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How might you use technology to support the learning?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What might be an appropriate assessment package for the module?</a:t>
            </a:r>
          </a:p>
          <a:p>
            <a:pPr>
              <a:spcAft>
                <a:spcPts val="600"/>
              </a:spcAft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Outline any key opportunities / challenges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59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Calibri" pitchFamily="34" charset="0"/>
              </a:rPr>
              <a:t>Views 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from </a:t>
            </a:r>
            <a:r>
              <a:rPr lang="en-US" sz="2800" b="1" dirty="0">
                <a:solidFill>
                  <a:srgbClr val="0070C0"/>
                </a:solidFill>
                <a:latin typeface="Calibri" pitchFamily="34" charset="0"/>
              </a:rPr>
              <a:t>the 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South Bank University (15/7/13) . . .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3970784" cy="5688632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Opportunities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Calibri" pitchFamily="34" charset="0"/>
                <a:cs typeface="Calibri" pitchFamily="34" charset="0"/>
              </a:rPr>
              <a:t>‘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Learning’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lvl="2"/>
            <a:r>
              <a:rPr lang="en-US" dirty="0" smtClean="0">
                <a:latin typeface="Calibri" pitchFamily="34" charset="0"/>
                <a:cs typeface="Calibri" pitchFamily="34" charset="0"/>
              </a:rPr>
              <a:t>Really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mutli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-disciplinary would be nice but interdisciplinary might be better</a:t>
            </a:r>
          </a:p>
          <a:p>
            <a:pPr lvl="2"/>
            <a:r>
              <a:rPr lang="en-US" dirty="0" smtClean="0">
                <a:latin typeface="Calibri" pitchFamily="34" charset="0"/>
                <a:cs typeface="Calibri" pitchFamily="34" charset="0"/>
              </a:rPr>
              <a:t>Proactive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/ engaged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students researching / generating knowledge for themselves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lvl="2"/>
            <a:r>
              <a:rPr lang="en-US" dirty="0" smtClean="0">
                <a:latin typeface="Calibri" pitchFamily="34" charset="0"/>
                <a:cs typeface="Calibri" pitchFamily="34" charset="0"/>
              </a:rPr>
              <a:t>Student-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centred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driven curricular – students designing the curricular</a:t>
            </a:r>
          </a:p>
          <a:p>
            <a:pPr lvl="2"/>
            <a:r>
              <a:rPr lang="en-US" dirty="0" smtClean="0">
                <a:latin typeface="Calibri" pitchFamily="34" charset="0"/>
                <a:cs typeface="Calibri" pitchFamily="34" charset="0"/>
              </a:rPr>
              <a:t>Linking cohorts - this year’s student learners next year’s mentors – passing the project / them onto the next cohort – that sort of sustainability of the project (rivers of flowers cascading across years)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270248" y="1052736"/>
            <a:ext cx="3657600" cy="5472608"/>
          </a:xfrm>
        </p:spPr>
        <p:txBody>
          <a:bodyPr>
            <a:normAutofit/>
          </a:bodyPr>
          <a:lstStyle/>
          <a:p>
            <a:pPr lvl="1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‘</a:t>
            </a:r>
            <a:r>
              <a:rPr lang="en-US" dirty="0">
                <a:latin typeface="Calibri" pitchFamily="34" charset="0"/>
                <a:cs typeface="Calibri" pitchFamily="34" charset="0"/>
              </a:rPr>
              <a:t>Skills delivery’</a:t>
            </a:r>
          </a:p>
          <a:p>
            <a:pPr lvl="2"/>
            <a:r>
              <a:rPr lang="en-US" dirty="0" smtClean="0">
                <a:latin typeface="Calibri" pitchFamily="34" charset="0"/>
                <a:cs typeface="Calibri" pitchFamily="34" charset="0"/>
              </a:rPr>
              <a:t>It delivers graduate attributes</a:t>
            </a:r>
          </a:p>
          <a:p>
            <a:pPr lvl="2"/>
            <a:r>
              <a:rPr lang="en-US" dirty="0" smtClean="0">
                <a:latin typeface="Calibri" pitchFamily="34" charset="0"/>
                <a:cs typeface="Calibri" pitchFamily="34" charset="0"/>
              </a:rPr>
              <a:t>Business experience</a:t>
            </a:r>
          </a:p>
          <a:p>
            <a:pPr lvl="2"/>
            <a:r>
              <a:rPr lang="en-US" dirty="0" smtClean="0">
                <a:latin typeface="Calibri" pitchFamily="34" charset="0"/>
                <a:cs typeface="Calibri" pitchFamily="34" charset="0"/>
              </a:rPr>
              <a:t>Group-working skills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lvl="2"/>
            <a:endParaRPr lang="en-US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‘e-literacy</a:t>
            </a:r>
            <a:r>
              <a:rPr lang="en-US" dirty="0">
                <a:latin typeface="Calibri" pitchFamily="34" charset="0"/>
                <a:cs typeface="Calibri" pitchFamily="34" charset="0"/>
              </a:rPr>
              <a:t>’</a:t>
            </a:r>
          </a:p>
          <a:p>
            <a:pPr lvl="2"/>
            <a:r>
              <a:rPr lang="en-US" dirty="0" smtClean="0">
                <a:latin typeface="Calibri" pitchFamily="34" charset="0"/>
                <a:cs typeface="Calibri" pitchFamily="34" charset="0"/>
              </a:rPr>
              <a:t>Social media facilitation</a:t>
            </a:r>
          </a:p>
          <a:p>
            <a:pPr lvl="2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‘Assessment’</a:t>
            </a:r>
          </a:p>
          <a:p>
            <a:pPr lvl="2">
              <a:lnSpc>
                <a:spcPct val="120000"/>
              </a:lnSpc>
            </a:pPr>
            <a:r>
              <a:rPr lang="en-US" dirty="0">
                <a:latin typeface="Calibri" pitchFamily="34" charset="0"/>
                <a:cs typeface="Calibri" pitchFamily="34" charset="0"/>
              </a:rPr>
              <a:t>Truly related to the brief / the process - convergent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00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Calibri" pitchFamily="34" charset="0"/>
              </a:rPr>
              <a:t>Views from the South Bank University (15/7/13) . . .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3657600" cy="5616624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Opportunities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Calibri" pitchFamily="34" charset="0"/>
                <a:cs typeface="Calibri" pitchFamily="34" charset="0"/>
              </a:rPr>
              <a:t>‘Real project approach’</a:t>
            </a:r>
          </a:p>
          <a:p>
            <a:pPr lvl="2">
              <a:lnSpc>
                <a:spcPct val="110000"/>
              </a:lnSpc>
              <a:spcBef>
                <a:spcPts val="40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Interdisciplinary </a:t>
            </a:r>
            <a:r>
              <a:rPr lang="en-US" dirty="0">
                <a:latin typeface="Calibri" pitchFamily="34" charset="0"/>
                <a:cs typeface="Calibri" pitchFamily="34" charset="0"/>
              </a:rPr>
              <a:t>working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for all subjects in the University</a:t>
            </a:r>
          </a:p>
          <a:p>
            <a:pPr lvl="2">
              <a:lnSpc>
                <a:spcPct val="110000"/>
              </a:lnSpc>
              <a:spcBef>
                <a:spcPts val="40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Strengthen discipline identity as they put their take / angle on a theme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lvl="2">
              <a:lnSpc>
                <a:spcPct val="110000"/>
              </a:lnSpc>
              <a:spcBef>
                <a:spcPts val="40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Authentic </a:t>
            </a:r>
            <a:r>
              <a:rPr lang="en-US" dirty="0">
                <a:latin typeface="Calibri" pitchFamily="34" charset="0"/>
                <a:cs typeface="Calibri" pitchFamily="34" charset="0"/>
              </a:rPr>
              <a:t>briefs –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link curricular with the University life and non-University communities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270248" y="1052736"/>
            <a:ext cx="3657600" cy="5472608"/>
          </a:xfrm>
        </p:spPr>
        <p:txBody>
          <a:bodyPr>
            <a:normAutofit/>
          </a:bodyPr>
          <a:lstStyle/>
          <a:p>
            <a:pPr marL="731520" lvl="2" indent="0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EXT </a:t>
            </a:r>
            <a:r>
              <a:rPr lang="en-US" dirty="0">
                <a:latin typeface="Calibri" pitchFamily="34" charset="0"/>
                <a:cs typeface="Calibri" pitchFamily="34" charset="0"/>
              </a:rPr>
              <a:t>practice in learning – refreshing curricula for staff</a:t>
            </a:r>
          </a:p>
          <a:p>
            <a:pPr lvl="2"/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78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490066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Calibri" pitchFamily="34" charset="0"/>
              </a:rPr>
              <a:t>Views from the South Bank University (15/7/13) . . 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3657600" cy="5688632"/>
          </a:xfrm>
        </p:spPr>
        <p:txBody>
          <a:bodyPr>
            <a:normAutofit fontScale="85000" lnSpcReduction="10000"/>
          </a:bodyPr>
          <a:lstStyle/>
          <a:p>
            <a:pPr lvl="0">
              <a:spcAft>
                <a:spcPts val="600"/>
              </a:spcAft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Challenges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‘University management’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Longer time perspectives  need to be taken  to grow (not just trees / an orchard) but a big overarching theme.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Collaborating and buy in to a broad theme and then subject disciplines hanging their PBL variant module from the thee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Are we brave enough not to even have facilitators ?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Might we need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incentivisation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of early adopting students (&amp; staff – workloads and champions)?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Who has responsibility of driving this? – does a Faculty lead or is it a committee or do you have an EPVC of Sustainability?</a:t>
            </a:r>
          </a:p>
          <a:p>
            <a:pPr lvl="0">
              <a:spcAft>
                <a:spcPts val="600"/>
              </a:spcAft>
            </a:pPr>
            <a:endParaRPr lang="en-GB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340768"/>
            <a:ext cx="3657600" cy="5112568"/>
          </a:xfrm>
        </p:spPr>
        <p:txBody>
          <a:bodyPr>
            <a:normAutofit fontScale="85000" lnSpcReduction="10000"/>
          </a:bodyPr>
          <a:lstStyle/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‘</a:t>
            </a:r>
            <a:r>
              <a:rPr lang="en-US" dirty="0">
                <a:latin typeface="Calibri" pitchFamily="34" charset="0"/>
                <a:cs typeface="Calibri" pitchFamily="34" charset="0"/>
              </a:rPr>
              <a:t>Students - getting it’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How do we sell modules to students bunkered in their own discipline?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Concept </a:t>
            </a:r>
            <a:r>
              <a:rPr lang="en-US" dirty="0">
                <a:latin typeface="Calibri" pitchFamily="34" charset="0"/>
                <a:cs typeface="Calibri" pitchFamily="34" charset="0"/>
              </a:rPr>
              <a:t>of the module buy in from students – ideological aims of the module </a:t>
            </a:r>
          </a:p>
          <a:p>
            <a:pPr lvl="1">
              <a:spcAft>
                <a:spcPts val="600"/>
              </a:spcAft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‘</a:t>
            </a:r>
            <a:r>
              <a:rPr lang="en-US" dirty="0">
                <a:latin typeface="Calibri" pitchFamily="34" charset="0"/>
                <a:cs typeface="Calibri" pitchFamily="34" charset="0"/>
              </a:rPr>
              <a:t>Different Learning’</a:t>
            </a:r>
          </a:p>
          <a:p>
            <a:pPr lvl="2">
              <a:spcAft>
                <a:spcPts val="600"/>
              </a:spcAft>
            </a:pPr>
            <a:r>
              <a:rPr lang="en-US" dirty="0">
                <a:latin typeface="Calibri" pitchFamily="34" charset="0"/>
                <a:cs typeface="Calibri" pitchFamily="34" charset="0"/>
              </a:rPr>
              <a:t>Respect for different disciplinary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backgrounds</a:t>
            </a:r>
          </a:p>
          <a:p>
            <a:pPr lvl="2">
              <a:spcAft>
                <a:spcPts val="600"/>
              </a:spcAft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Working </a:t>
            </a:r>
            <a:r>
              <a:rPr lang="en-GB" dirty="0">
                <a:latin typeface="Calibri" pitchFamily="34" charset="0"/>
                <a:cs typeface="Calibri" pitchFamily="34" charset="0"/>
              </a:rPr>
              <a:t>with others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outside the university – </a:t>
            </a:r>
            <a:r>
              <a:rPr lang="en-GB" dirty="0">
                <a:latin typeface="Calibri" pitchFamily="34" charset="0"/>
                <a:cs typeface="Calibri" pitchFamily="34" charset="0"/>
              </a:rPr>
              <a:t>risk assessments and working with vulnerable groups</a:t>
            </a:r>
          </a:p>
          <a:p>
            <a:endParaRPr lang="en-GB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56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Calibri" pitchFamily="34" charset="0"/>
              </a:rPr>
              <a:t>Views 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from </a:t>
            </a:r>
            <a:r>
              <a:rPr lang="en-US" sz="2800" b="1" dirty="0">
                <a:solidFill>
                  <a:srgbClr val="0070C0"/>
                </a:solidFill>
                <a:latin typeface="Calibri" pitchFamily="34" charset="0"/>
              </a:rPr>
              <a:t>the </a:t>
            </a:r>
            <a:r>
              <a:rPr lang="en-US" sz="2800" b="1" dirty="0" err="1">
                <a:solidFill>
                  <a:srgbClr val="0070C0"/>
                </a:solidFill>
                <a:latin typeface="Calibri" pitchFamily="34" charset="0"/>
              </a:rPr>
              <a:t>Keele</a:t>
            </a:r>
            <a:r>
              <a:rPr lang="en-US" sz="2800" b="1" dirty="0">
                <a:solidFill>
                  <a:srgbClr val="0070C0"/>
                </a:solidFill>
                <a:latin typeface="Calibri" pitchFamily="34" charset="0"/>
              </a:rPr>
              <a:t> Workshop (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30/11/12) . . .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3657600" cy="5616624"/>
          </a:xfrm>
        </p:spPr>
        <p:txBody>
          <a:bodyPr>
            <a:normAutofit lnSpcReduction="10000"/>
          </a:bodyPr>
          <a:lstStyle/>
          <a:p>
            <a:pPr lvl="0">
              <a:spcAft>
                <a:spcPts val="600"/>
              </a:spcAft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Opportunities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Calibri" pitchFamily="34" charset="0"/>
                <a:cs typeface="Calibri" pitchFamily="34" charset="0"/>
              </a:rPr>
              <a:t>‘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Learning’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lvl="2"/>
            <a:r>
              <a:rPr lang="en-US" dirty="0" smtClean="0">
                <a:latin typeface="Calibri" pitchFamily="34" charset="0"/>
                <a:cs typeface="Calibri" pitchFamily="34" charset="0"/>
              </a:rPr>
              <a:t>Proactive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/ engaged students</a:t>
            </a:r>
          </a:p>
          <a:p>
            <a:pPr lvl="2"/>
            <a:r>
              <a:rPr lang="en-US" dirty="0" smtClean="0">
                <a:latin typeface="Calibri" pitchFamily="34" charset="0"/>
                <a:cs typeface="Calibri" pitchFamily="34" charset="0"/>
              </a:rPr>
              <a:t>Journey in own learning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lvl="2"/>
            <a:r>
              <a:rPr lang="en-US" dirty="0" smtClean="0">
                <a:latin typeface="Calibri" pitchFamily="34" charset="0"/>
                <a:cs typeface="Calibri" pitchFamily="34" charset="0"/>
              </a:rPr>
              <a:t>DEEP </a:t>
            </a:r>
            <a:r>
              <a:rPr lang="en-US" dirty="0">
                <a:latin typeface="Calibri" pitchFamily="34" charset="0"/>
                <a:cs typeface="Calibri" pitchFamily="34" charset="0"/>
              </a:rPr>
              <a:t>LEARNING</a:t>
            </a:r>
          </a:p>
          <a:p>
            <a:pPr lvl="2"/>
            <a:r>
              <a:rPr lang="en-US" dirty="0" smtClean="0">
                <a:latin typeface="Calibri" pitchFamily="34" charset="0"/>
                <a:cs typeface="Calibri" pitchFamily="34" charset="0"/>
              </a:rPr>
              <a:t>Master </a:t>
            </a:r>
            <a:r>
              <a:rPr lang="en-US" dirty="0">
                <a:latin typeface="Calibri" pitchFamily="34" charset="0"/>
                <a:cs typeface="Calibri" pitchFamily="34" charset="0"/>
              </a:rPr>
              <a:t>classes </a:t>
            </a:r>
          </a:p>
          <a:p>
            <a:pPr lvl="2"/>
            <a:r>
              <a:rPr lang="en-US" dirty="0" smtClean="0">
                <a:latin typeface="Calibri" pitchFamily="34" charset="0"/>
                <a:cs typeface="Calibri" pitchFamily="34" charset="0"/>
              </a:rPr>
              <a:t>Linking </a:t>
            </a:r>
            <a:r>
              <a:rPr lang="en-US" dirty="0">
                <a:latin typeface="Calibri" pitchFamily="34" charset="0"/>
                <a:cs typeface="Calibri" pitchFamily="34" charset="0"/>
              </a:rPr>
              <a:t>cohorts - this year’s student learners next year’s facilitators </a:t>
            </a:r>
          </a:p>
          <a:p>
            <a:pPr lvl="2"/>
            <a:r>
              <a:rPr lang="en-US" dirty="0" smtClean="0">
                <a:latin typeface="Calibri" pitchFamily="34" charset="0"/>
                <a:cs typeface="Calibri" pitchFamily="34" charset="0"/>
              </a:rPr>
              <a:t>Next </a:t>
            </a:r>
            <a:r>
              <a:rPr lang="en-US" dirty="0">
                <a:latin typeface="Calibri" pitchFamily="34" charset="0"/>
                <a:cs typeface="Calibri" pitchFamily="34" charset="0"/>
              </a:rPr>
              <a:t>learning for the trained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facilitators</a:t>
            </a:r>
          </a:p>
          <a:p>
            <a:pPr lvl="2"/>
            <a:endParaRPr lang="en-US" dirty="0">
              <a:latin typeface="Calibri" pitchFamily="34" charset="0"/>
              <a:cs typeface="Calibri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GB" dirty="0">
                <a:latin typeface="Calibri" pitchFamily="34" charset="0"/>
                <a:cs typeface="Calibri" pitchFamily="34" charset="0"/>
              </a:rPr>
              <a:t>‘Change’</a:t>
            </a:r>
          </a:p>
          <a:p>
            <a:pPr lvl="2"/>
            <a:r>
              <a:rPr lang="en-GB" dirty="0" smtClean="0">
                <a:latin typeface="Calibri" pitchFamily="34" charset="0"/>
                <a:cs typeface="Calibri" pitchFamily="34" charset="0"/>
              </a:rPr>
              <a:t>Transformative </a:t>
            </a:r>
            <a:r>
              <a:rPr lang="en-GB" dirty="0">
                <a:latin typeface="Calibri" pitchFamily="34" charset="0"/>
                <a:cs typeface="Calibri" pitchFamily="34" charset="0"/>
              </a:rPr>
              <a:t>– into SD issues</a:t>
            </a:r>
          </a:p>
          <a:p>
            <a:pPr lvl="2"/>
            <a:r>
              <a:rPr lang="en-GB" dirty="0" smtClean="0">
                <a:latin typeface="Calibri" pitchFamily="34" charset="0"/>
                <a:cs typeface="Calibri" pitchFamily="34" charset="0"/>
              </a:rPr>
              <a:t>Reflection </a:t>
            </a:r>
            <a:r>
              <a:rPr lang="en-GB" dirty="0">
                <a:latin typeface="Calibri" pitchFamily="34" charset="0"/>
                <a:cs typeface="Calibri" pitchFamily="34" charset="0"/>
              </a:rPr>
              <a:t>&amp; change</a:t>
            </a:r>
          </a:p>
          <a:p>
            <a:pPr lvl="2"/>
            <a:r>
              <a:rPr lang="en-GB" dirty="0" smtClean="0">
                <a:latin typeface="Calibri" pitchFamily="34" charset="0"/>
                <a:cs typeface="Calibri" pitchFamily="34" charset="0"/>
              </a:rPr>
              <a:t>Change perceptions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270248" y="1052736"/>
            <a:ext cx="3657600" cy="5472608"/>
          </a:xfrm>
        </p:spPr>
        <p:txBody>
          <a:bodyPr>
            <a:normAutofit lnSpcReduction="10000"/>
          </a:bodyPr>
          <a:lstStyle/>
          <a:p>
            <a:pPr lvl="1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‘</a:t>
            </a:r>
            <a:r>
              <a:rPr lang="en-US" dirty="0">
                <a:latin typeface="Calibri" pitchFamily="34" charset="0"/>
                <a:cs typeface="Calibri" pitchFamily="34" charset="0"/>
              </a:rPr>
              <a:t>Skills delivery’</a:t>
            </a:r>
          </a:p>
          <a:p>
            <a:pPr lvl="2"/>
            <a:r>
              <a:rPr lang="en-US" dirty="0" smtClean="0">
                <a:latin typeface="Calibri" pitchFamily="34" charset="0"/>
                <a:cs typeface="Calibri" pitchFamily="34" charset="0"/>
              </a:rPr>
              <a:t>Teamwork </a:t>
            </a:r>
            <a:r>
              <a:rPr lang="en-US" dirty="0">
                <a:latin typeface="Calibri" pitchFamily="34" charset="0"/>
                <a:cs typeface="Calibri" pitchFamily="34" charset="0"/>
              </a:rPr>
              <a:t>/ team skills</a:t>
            </a:r>
          </a:p>
          <a:p>
            <a:pPr lvl="2"/>
            <a:r>
              <a:rPr lang="en-US" dirty="0" smtClean="0">
                <a:latin typeface="Calibri" pitchFamily="34" charset="0"/>
                <a:cs typeface="Calibri" pitchFamily="34" charset="0"/>
              </a:rPr>
              <a:t>Creativity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lvl="2"/>
            <a:r>
              <a:rPr lang="en-US" dirty="0" smtClean="0">
                <a:latin typeface="Calibri" pitchFamily="34" charset="0"/>
                <a:cs typeface="Calibri" pitchFamily="34" charset="0"/>
              </a:rPr>
              <a:t>Critical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thinking</a:t>
            </a:r>
          </a:p>
          <a:p>
            <a:pPr lvl="2"/>
            <a:r>
              <a:rPr lang="en-US" dirty="0" smtClean="0">
                <a:latin typeface="Calibri" pitchFamily="34" charset="0"/>
                <a:cs typeface="Calibri" pitchFamily="34" charset="0"/>
              </a:rPr>
              <a:t>Self-awareness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lvl="2"/>
            <a:r>
              <a:rPr lang="en-US" dirty="0" smtClean="0">
                <a:latin typeface="Calibri" pitchFamily="34" charset="0"/>
                <a:cs typeface="Calibri" pitchFamily="34" charset="0"/>
              </a:rPr>
              <a:t>Leadership skills</a:t>
            </a:r>
          </a:p>
          <a:p>
            <a:pPr lvl="2"/>
            <a:endParaRPr lang="en-US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‘e-literacy</a:t>
            </a:r>
            <a:r>
              <a:rPr lang="en-US" dirty="0">
                <a:latin typeface="Calibri" pitchFamily="34" charset="0"/>
                <a:cs typeface="Calibri" pitchFamily="34" charset="0"/>
              </a:rPr>
              <a:t>’</a:t>
            </a:r>
          </a:p>
          <a:p>
            <a:pPr lvl="2"/>
            <a:r>
              <a:rPr lang="en-US" dirty="0" smtClean="0">
                <a:latin typeface="Calibri" pitchFamily="34" charset="0"/>
                <a:cs typeface="Calibri" pitchFamily="34" charset="0"/>
              </a:rPr>
              <a:t>Technology </a:t>
            </a:r>
            <a:r>
              <a:rPr lang="en-US" dirty="0">
                <a:latin typeface="Calibri" pitchFamily="34" charset="0"/>
                <a:cs typeface="Calibri" pitchFamily="34" charset="0"/>
              </a:rPr>
              <a:t>and use of techniques</a:t>
            </a:r>
          </a:p>
          <a:p>
            <a:pPr lvl="2"/>
            <a:r>
              <a:rPr lang="en-US" dirty="0" smtClean="0">
                <a:latin typeface="Calibri" pitchFamily="34" charset="0"/>
                <a:cs typeface="Calibri" pitchFamily="34" charset="0"/>
              </a:rPr>
              <a:t>Blogs </a:t>
            </a:r>
            <a:r>
              <a:rPr lang="en-US" dirty="0">
                <a:latin typeface="Calibri" pitchFamily="34" charset="0"/>
                <a:cs typeface="Calibri" pitchFamily="34" charset="0"/>
              </a:rPr>
              <a:t>– on-line monitoring</a:t>
            </a:r>
          </a:p>
          <a:p>
            <a:pPr lvl="2"/>
            <a:r>
              <a:rPr lang="en-US" dirty="0" smtClean="0">
                <a:latin typeface="Calibri" pitchFamily="34" charset="0"/>
                <a:cs typeface="Calibri" pitchFamily="34" charset="0"/>
              </a:rPr>
              <a:t>Develop </a:t>
            </a:r>
            <a:r>
              <a:rPr lang="en-US" dirty="0">
                <a:latin typeface="Calibri" pitchFamily="34" charset="0"/>
                <a:cs typeface="Calibri" pitchFamily="34" charset="0"/>
              </a:rPr>
              <a:t>e-skills</a:t>
            </a:r>
          </a:p>
          <a:p>
            <a:pPr lvl="2"/>
            <a:r>
              <a:rPr lang="en-US" dirty="0" smtClean="0">
                <a:latin typeface="Calibri" pitchFamily="34" charset="0"/>
                <a:cs typeface="Calibri" pitchFamily="34" charset="0"/>
              </a:rPr>
              <a:t>Online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collaborative tools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653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484</TotalTime>
  <Words>1129</Words>
  <Application>Microsoft Office PowerPoint</Application>
  <PresentationFormat>On-screen Show (4:3)</PresentationFormat>
  <Paragraphs>160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Developing A Problem-based Learning Module Practical Group Work Session</vt:lpstr>
      <vt:lpstr>The Brief – the V-C again . . .</vt:lpstr>
      <vt:lpstr>The Brief Continued . . .</vt:lpstr>
      <vt:lpstr>The Scenarios . . .</vt:lpstr>
      <vt:lpstr>The Design Criteria . . .</vt:lpstr>
      <vt:lpstr>Views from the South Bank University (15/7/13) . . .</vt:lpstr>
      <vt:lpstr>Views from the South Bank University (15/7/13) . . .</vt:lpstr>
      <vt:lpstr>Views from the South Bank University (15/7/13) . . .</vt:lpstr>
      <vt:lpstr>Views from the Keele Workshop (30/11/12) . . .</vt:lpstr>
      <vt:lpstr>Views from the Keele Workshop (30/11/12) . . .</vt:lpstr>
      <vt:lpstr>Views from the Keele Workshop (30/11/12) . . .</vt:lpstr>
      <vt:lpstr>Views from the Keele Workshop (30/11/12) . . .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Graduate Attributes through the Sustainability Agenda and Problem-Based Learning</dc:title>
  <dc:creator>Sophie-pops</dc:creator>
  <cp:lastModifiedBy>Sophie Bessant</cp:lastModifiedBy>
  <cp:revision>42</cp:revision>
  <dcterms:created xsi:type="dcterms:W3CDTF">2012-11-19T10:26:20Z</dcterms:created>
  <dcterms:modified xsi:type="dcterms:W3CDTF">2013-07-17T15:42:32Z</dcterms:modified>
</cp:coreProperties>
</file>